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8" r:id="rId6"/>
    <p:sldId id="269" r:id="rId7"/>
    <p:sldId id="270" r:id="rId8"/>
    <p:sldId id="271" r:id="rId9"/>
    <p:sldId id="272" r:id="rId10"/>
    <p:sldId id="273" r:id="rId11"/>
    <p:sldId id="274" r:id="rId12"/>
    <p:sldId id="275" r:id="rId13"/>
    <p:sldId id="276" r:id="rId14"/>
    <p:sldId id="281" r:id="rId15"/>
    <p:sldId id="282" r:id="rId16"/>
    <p:sldId id="283" r:id="rId17"/>
    <p:sldId id="284" r:id="rId18"/>
    <p:sldId id="285" r:id="rId19"/>
    <p:sldId id="289" r:id="rId20"/>
    <p:sldId id="290" r:id="rId21"/>
    <p:sldId id="291" r:id="rId22"/>
    <p:sldId id="292" r:id="rId23"/>
    <p:sldId id="293" r:id="rId24"/>
    <p:sldId id="294"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6" d="100"/>
          <a:sy n="86" d="100"/>
        </p:scale>
        <p:origin x="-149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17509E-4BD3-494B-9309-53CF9A45C23B}" type="datetimeFigureOut">
              <a:rPr lang="en-US" smtClean="0"/>
              <a:pPr/>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17509E-4BD3-494B-9309-53CF9A45C23B}" type="datetimeFigureOut">
              <a:rPr lang="en-US" smtClean="0"/>
              <a:pPr/>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17509E-4BD3-494B-9309-53CF9A45C23B}" type="datetimeFigureOut">
              <a:rPr lang="en-US" smtClean="0"/>
              <a:pPr/>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17509E-4BD3-494B-9309-53CF9A45C23B}" type="datetimeFigureOut">
              <a:rPr lang="en-US" smtClean="0"/>
              <a:pPr/>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7509E-4BD3-494B-9309-53CF9A45C23B}" type="datetimeFigureOut">
              <a:rPr lang="en-US" smtClean="0"/>
              <a:pPr/>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17509E-4BD3-494B-9309-53CF9A45C23B}" type="datetimeFigureOut">
              <a:rPr lang="en-US" smtClean="0"/>
              <a:pPr/>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17509E-4BD3-494B-9309-53CF9A45C23B}" type="datetimeFigureOut">
              <a:rPr lang="en-US" smtClean="0"/>
              <a:pPr/>
              <a:t>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17509E-4BD3-494B-9309-53CF9A45C23B}" type="datetimeFigureOut">
              <a:rPr lang="en-US" smtClean="0"/>
              <a:pPr/>
              <a:t>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7509E-4BD3-494B-9309-53CF9A45C23B}" type="datetimeFigureOut">
              <a:rPr lang="en-US" smtClean="0"/>
              <a:pPr/>
              <a:t>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17509E-4BD3-494B-9309-53CF9A45C23B}" type="datetimeFigureOut">
              <a:rPr lang="en-US" smtClean="0"/>
              <a:pPr/>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17509E-4BD3-494B-9309-53CF9A45C23B}" type="datetimeFigureOut">
              <a:rPr lang="en-US" smtClean="0"/>
              <a:pPr/>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E1E304-E307-42A4-8674-93C463644B2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17509E-4BD3-494B-9309-53CF9A45C23B}" type="datetimeFigureOut">
              <a:rPr lang="en-US" smtClean="0"/>
              <a:pPr/>
              <a:t>2/20/2022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E1E304-E307-42A4-8674-93C463644B2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1"/>
            <a:ext cx="7772400" cy="1371599"/>
          </a:xfrm>
        </p:spPr>
        <p:txBody>
          <a:bodyPr>
            <a:normAutofit fontScale="90000"/>
          </a:bodyPr>
          <a:lstStyle/>
          <a:p>
            <a:r>
              <a:rPr lang="en-US" dirty="0"/>
              <a:t>	</a:t>
            </a:r>
            <a:r>
              <a:rPr lang="en-US" dirty="0" smtClean="0"/>
              <a:t>WHAT IS A PROGRAMMING</a:t>
            </a:r>
            <a:br>
              <a:rPr lang="en-US" dirty="0" smtClean="0"/>
            </a:br>
            <a:r>
              <a:rPr lang="en-US" dirty="0" smtClean="0"/>
              <a:t>LANGUAGE ?</a:t>
            </a:r>
            <a:endParaRPr lang="en-US" dirty="0"/>
          </a:p>
        </p:txBody>
      </p:sp>
      <p:sp>
        <p:nvSpPr>
          <p:cNvPr id="3" name="Subtitle 2"/>
          <p:cNvSpPr>
            <a:spLocks noGrp="1"/>
          </p:cNvSpPr>
          <p:nvPr>
            <p:ph type="subTitle" idx="1"/>
          </p:nvPr>
        </p:nvSpPr>
        <p:spPr>
          <a:xfrm>
            <a:off x="990600" y="1752600"/>
            <a:ext cx="7543800" cy="3886200"/>
          </a:xfrm>
        </p:spPr>
        <p:txBody>
          <a:bodyPr>
            <a:normAutofit fontScale="85000" lnSpcReduction="20000"/>
          </a:bodyPr>
          <a:lstStyle/>
          <a:p>
            <a:pPr>
              <a:buFont typeface="Arial" pitchFamily="34" charset="0"/>
              <a:buChar char="•"/>
            </a:pPr>
            <a:r>
              <a:rPr lang="en-US" dirty="0" smtClean="0">
                <a:solidFill>
                  <a:schemeClr val="accent2">
                    <a:lumMod val="50000"/>
                  </a:schemeClr>
                </a:solidFill>
                <a:latin typeface="Arial" pitchFamily="34" charset="0"/>
                <a:cs typeface="Arial" pitchFamily="34" charset="0"/>
              </a:rPr>
              <a:t> A programming language is a vocabulary and set of grammatical rules for instructing a computer or computing device to perform specific tasks.</a:t>
            </a:r>
          </a:p>
          <a:p>
            <a:pPr>
              <a:buFont typeface="Arial" pitchFamily="34" charset="0"/>
              <a:buChar char="•"/>
            </a:pPr>
            <a:r>
              <a:rPr lang="en-US" dirty="0" smtClean="0">
                <a:solidFill>
                  <a:schemeClr val="accent2">
                    <a:lumMod val="50000"/>
                  </a:schemeClr>
                </a:solidFill>
                <a:latin typeface="Arial" pitchFamily="34" charset="0"/>
                <a:cs typeface="Arial" pitchFamily="34" charset="0"/>
              </a:rPr>
              <a:t>The term programming language usually refers to high-level languages, such as BASIC, C, C++, PYTHON , Java and FORTRAN</a:t>
            </a:r>
          </a:p>
          <a:p>
            <a:r>
              <a:rPr lang="en-US" dirty="0" smtClean="0">
                <a:solidFill>
                  <a:schemeClr val="accent2">
                    <a:lumMod val="50000"/>
                  </a:schemeClr>
                </a:solidFill>
                <a:latin typeface="Arial" pitchFamily="34" charset="0"/>
                <a:cs typeface="Arial" pitchFamily="34" charset="0"/>
              </a:rPr>
              <a:t>• Each language has a unique set of keywords (words that it understands) and a special syntax for organizing program instructions</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798513" y="1150938"/>
            <a:ext cx="7545387" cy="456247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212725" y="149225"/>
            <a:ext cx="8716963" cy="656431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457200" y="228600"/>
            <a:ext cx="8248650" cy="643896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88913" y="125413"/>
            <a:ext cx="8764587" cy="6611937"/>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533400" y="58738"/>
            <a:ext cx="8439150" cy="6466717"/>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212725" y="163513"/>
            <a:ext cx="8716963" cy="6535737"/>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269875" y="0"/>
            <a:ext cx="8874125" cy="6617609"/>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0" y="-20638"/>
            <a:ext cx="9145588" cy="6907213"/>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122238" y="58738"/>
            <a:ext cx="8897937" cy="674528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762000" y="1371600"/>
            <a:ext cx="8001000" cy="5295826"/>
          </a:xfrm>
          <a:prstGeom prst="rect">
            <a:avLst/>
          </a:prstGeom>
          <a:noFill/>
          <a:ln w="9525">
            <a:noFill/>
            <a:miter lim="800000"/>
            <a:headEnd/>
            <a:tailEnd/>
          </a:ln>
          <a:effectLst/>
        </p:spPr>
      </p:pic>
      <p:sp>
        <p:nvSpPr>
          <p:cNvPr id="3" name="TextBox 2"/>
          <p:cNvSpPr txBox="1"/>
          <p:nvPr/>
        </p:nvSpPr>
        <p:spPr>
          <a:xfrm>
            <a:off x="762000" y="381000"/>
            <a:ext cx="5217903" cy="523220"/>
          </a:xfrm>
          <a:prstGeom prst="rect">
            <a:avLst/>
          </a:prstGeom>
          <a:noFill/>
        </p:spPr>
        <p:txBody>
          <a:bodyPr wrap="none" rtlCol="0">
            <a:spAutoFit/>
          </a:bodyPr>
          <a:lstStyle/>
          <a:p>
            <a:r>
              <a:rPr lang="en-US" sz="2800" dirty="0" smtClean="0">
                <a:solidFill>
                  <a:srgbClr val="FF0000"/>
                </a:solidFill>
              </a:rPr>
              <a:t>EXAMPLES FOR PSEUDOCODE – 1  </a:t>
            </a:r>
            <a:endParaRPr lang="en-US" sz="2800"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put Output Statement in C"/>
          <p:cNvPicPr>
            <a:picLocks noChangeAspect="1" noChangeArrowheads="1"/>
          </p:cNvPicPr>
          <p:nvPr/>
        </p:nvPicPr>
        <p:blipFill>
          <a:blip r:embed="rId2"/>
          <a:srcRect/>
          <a:stretch>
            <a:fillRect/>
          </a:stretch>
        </p:blipFill>
        <p:spPr bwMode="auto">
          <a:xfrm>
            <a:off x="228600" y="228600"/>
            <a:ext cx="8534400" cy="60960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152400" y="914400"/>
            <a:ext cx="8672036" cy="5375683"/>
          </a:xfrm>
          <a:prstGeom prst="rect">
            <a:avLst/>
          </a:prstGeom>
          <a:noFill/>
          <a:ln w="9525">
            <a:noFill/>
            <a:miter lim="800000"/>
            <a:headEnd/>
            <a:tailEnd/>
          </a:ln>
          <a:effectLst/>
        </p:spPr>
      </p:pic>
      <p:sp>
        <p:nvSpPr>
          <p:cNvPr id="3" name="TextBox 2"/>
          <p:cNvSpPr txBox="1"/>
          <p:nvPr/>
        </p:nvSpPr>
        <p:spPr>
          <a:xfrm>
            <a:off x="914400" y="304800"/>
            <a:ext cx="5217903" cy="800219"/>
          </a:xfrm>
          <a:prstGeom prst="rect">
            <a:avLst/>
          </a:prstGeom>
          <a:noFill/>
        </p:spPr>
        <p:txBody>
          <a:bodyPr wrap="none" rtlCol="0">
            <a:spAutoFit/>
          </a:bodyPr>
          <a:lstStyle/>
          <a:p>
            <a:r>
              <a:rPr lang="en-US" sz="2800" dirty="0" smtClean="0">
                <a:solidFill>
                  <a:srgbClr val="FF0000"/>
                </a:solidFill>
              </a:rPr>
              <a:t>EXAMPLES FOR PSEUDOCODE – 1  </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7239000" cy="2246769"/>
          </a:xfrm>
          <a:prstGeom prst="rect">
            <a:avLst/>
          </a:prstGeom>
        </p:spPr>
        <p:txBody>
          <a:bodyPr wrap="square">
            <a:spAutoFit/>
          </a:bodyPr>
          <a:lstStyle/>
          <a:p>
            <a:pPr>
              <a:buFont typeface="Wingdings" pitchFamily="2" charset="2"/>
              <a:buChar char="§"/>
            </a:pPr>
            <a:r>
              <a:rPr lang="en-US" b="1" dirty="0" smtClean="0"/>
              <a:t> </a:t>
            </a:r>
            <a:r>
              <a:rPr lang="en-US" sz="2000" b="1" dirty="0" smtClean="0"/>
              <a:t>What is an IDE?</a:t>
            </a:r>
          </a:p>
          <a:p>
            <a:r>
              <a:rPr lang="en-US" sz="2000" dirty="0" smtClean="0"/>
              <a:t>An IDE, or Integrated Development Environment, enables programmers to consolidate the different aspects of writing a computer program.</a:t>
            </a:r>
          </a:p>
          <a:p>
            <a:r>
              <a:rPr lang="en-US" sz="2000" dirty="0" smtClean="0"/>
              <a:t>IDEs increase programmer productivity by combining common activities of writing software into a single application: editing source code, building executables, and debugging.</a:t>
            </a:r>
            <a:endParaRPr lang="en-US" sz="2000" dirty="0"/>
          </a:p>
        </p:txBody>
      </p:sp>
      <p:sp>
        <p:nvSpPr>
          <p:cNvPr id="3" name="Rectangle 2"/>
          <p:cNvSpPr/>
          <p:nvPr/>
        </p:nvSpPr>
        <p:spPr>
          <a:xfrm>
            <a:off x="228600" y="2514600"/>
            <a:ext cx="7696200" cy="2246769"/>
          </a:xfrm>
          <a:prstGeom prst="rect">
            <a:avLst/>
          </a:prstGeom>
        </p:spPr>
        <p:txBody>
          <a:bodyPr wrap="square">
            <a:spAutoFit/>
          </a:bodyPr>
          <a:lstStyle/>
          <a:p>
            <a:pPr>
              <a:buFont typeface="Wingdings" pitchFamily="2" charset="2"/>
              <a:buChar char="§"/>
            </a:pPr>
            <a:r>
              <a:rPr lang="en-US" sz="2000" b="1" dirty="0" smtClean="0"/>
              <a:t> An IDE helps in  Debugging code.</a:t>
            </a:r>
          </a:p>
          <a:p>
            <a:r>
              <a:rPr lang="en-US" sz="2000" dirty="0" smtClean="0"/>
              <a:t>No programmer avoids writing bugs and programs with errors.</a:t>
            </a:r>
          </a:p>
          <a:p>
            <a:r>
              <a:rPr lang="en-US" sz="2000" dirty="0" smtClean="0"/>
              <a:t>When a program does not run correctly, IDEs provide debugging tools that allow programmers to examine different variables and inspect their code in a deliberate way.</a:t>
            </a:r>
          </a:p>
          <a:p>
            <a:r>
              <a:rPr lang="en-US" sz="2000" dirty="0" smtClean="0"/>
              <a:t>IDEs also provide hints while coding to prevent errors </a:t>
            </a:r>
            <a:r>
              <a:rPr lang="en-US" sz="2000" b="1" dirty="0" smtClean="0"/>
              <a:t>before</a:t>
            </a:r>
            <a:r>
              <a:rPr lang="en-US" sz="2000" dirty="0" smtClean="0"/>
              <a:t> compilation.</a:t>
            </a:r>
            <a:endParaRPr lang="en-US" sz="2000" dirty="0"/>
          </a:p>
        </p:txBody>
      </p:sp>
      <p:sp>
        <p:nvSpPr>
          <p:cNvPr id="4" name="TextBox 3"/>
          <p:cNvSpPr txBox="1"/>
          <p:nvPr/>
        </p:nvSpPr>
        <p:spPr>
          <a:xfrm>
            <a:off x="228600" y="4800600"/>
            <a:ext cx="8153400" cy="1938992"/>
          </a:xfrm>
          <a:prstGeom prst="rect">
            <a:avLst/>
          </a:prstGeom>
          <a:noFill/>
        </p:spPr>
        <p:txBody>
          <a:bodyPr wrap="square" rtlCol="0">
            <a:spAutoFit/>
          </a:bodyPr>
          <a:lstStyle/>
          <a:p>
            <a:r>
              <a:rPr lang="en-US" sz="2400" dirty="0" smtClean="0"/>
              <a:t>There are various IDE that can be used . </a:t>
            </a:r>
          </a:p>
          <a:p>
            <a:r>
              <a:rPr lang="en-US" sz="2400" dirty="0" smtClean="0"/>
              <a:t>One can also use online or  offline interpreters or compilers .</a:t>
            </a:r>
          </a:p>
          <a:p>
            <a:r>
              <a:rPr lang="en-US" sz="2400" dirty="0" smtClean="0"/>
              <a:t>In this session we will be following ANACONDA  with </a:t>
            </a:r>
            <a:r>
              <a:rPr lang="en-US" sz="2400" dirty="0" err="1" smtClean="0"/>
              <a:t>jupyter</a:t>
            </a:r>
            <a:r>
              <a:rPr lang="en-US" sz="2400" dirty="0" smtClean="0"/>
              <a:t> extension. </a:t>
            </a:r>
          </a:p>
          <a:p>
            <a:r>
              <a:rPr lang="en-US" sz="2400" dirty="0" smtClean="0"/>
              <a:t>One may use online interpreters like REPLIT. </a:t>
            </a: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04800" y="304800"/>
            <a:ext cx="8059738" cy="57150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228600"/>
            <a:ext cx="2185727" cy="369332"/>
          </a:xfrm>
          <a:prstGeom prst="rect">
            <a:avLst/>
          </a:prstGeom>
          <a:noFill/>
        </p:spPr>
        <p:txBody>
          <a:bodyPr wrap="none" rtlCol="0">
            <a:spAutoFit/>
          </a:bodyPr>
          <a:lstStyle/>
          <a:p>
            <a:r>
              <a:rPr lang="en-US" dirty="0" smtClean="0"/>
              <a:t>INSTALL  ANACONDA </a:t>
            </a:r>
            <a:endParaRPr lang="en-US" dirty="0"/>
          </a:p>
        </p:txBody>
      </p:sp>
      <p:pic>
        <p:nvPicPr>
          <p:cNvPr id="2050" name="Picture 2"/>
          <p:cNvPicPr>
            <a:picLocks noChangeAspect="1" noChangeArrowheads="1"/>
          </p:cNvPicPr>
          <p:nvPr/>
        </p:nvPicPr>
        <p:blipFill>
          <a:blip r:embed="rId2"/>
          <a:srcRect/>
          <a:stretch>
            <a:fillRect/>
          </a:stretch>
        </p:blipFill>
        <p:spPr bwMode="auto">
          <a:xfrm>
            <a:off x="457200" y="2209800"/>
            <a:ext cx="4667250" cy="38576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33400" y="990600"/>
            <a:ext cx="5281613" cy="65722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09600" y="1066800"/>
            <a:ext cx="7897813" cy="4648200"/>
          </a:xfrm>
          <a:prstGeom prst="rect">
            <a:avLst/>
          </a:prstGeom>
          <a:noFill/>
          <a:ln w="9525">
            <a:noFill/>
            <a:miter lim="800000"/>
            <a:headEnd/>
            <a:tailEnd/>
          </a:ln>
          <a:effectLst/>
        </p:spPr>
      </p:pic>
      <p:sp>
        <p:nvSpPr>
          <p:cNvPr id="4" name="TextBox 3"/>
          <p:cNvSpPr txBox="1"/>
          <p:nvPr/>
        </p:nvSpPr>
        <p:spPr>
          <a:xfrm>
            <a:off x="838200" y="609600"/>
            <a:ext cx="7417736" cy="369332"/>
          </a:xfrm>
          <a:prstGeom prst="rect">
            <a:avLst/>
          </a:prstGeom>
          <a:noFill/>
        </p:spPr>
        <p:txBody>
          <a:bodyPr wrap="none" rtlCol="0">
            <a:spAutoFit/>
          </a:bodyPr>
          <a:lstStyle/>
          <a:p>
            <a:r>
              <a:rPr lang="en-US" dirty="0" smtClean="0"/>
              <a:t>ON INSTALLING ANACONDA , A WINDOW LIKE THE FOLLOWING WILL APPEAR.</a:t>
            </a:r>
            <a:endParaRPr lang="en-US" dirty="0"/>
          </a:p>
        </p:txBody>
      </p:sp>
      <p:sp>
        <p:nvSpPr>
          <p:cNvPr id="5" name="TextBox 4"/>
          <p:cNvSpPr txBox="1"/>
          <p:nvPr/>
        </p:nvSpPr>
        <p:spPr>
          <a:xfrm>
            <a:off x="1066800" y="5867400"/>
            <a:ext cx="4080284" cy="369332"/>
          </a:xfrm>
          <a:prstGeom prst="rect">
            <a:avLst/>
          </a:prstGeom>
          <a:noFill/>
        </p:spPr>
        <p:txBody>
          <a:bodyPr wrap="none" rtlCol="0">
            <a:spAutoFit/>
          </a:bodyPr>
          <a:lstStyle/>
          <a:p>
            <a:r>
              <a:rPr lang="en-US" dirty="0" smtClean="0"/>
              <a:t>LET US START WRITING OUR FIRST CODE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533400"/>
            <a:ext cx="8382000" cy="4832092"/>
          </a:xfrm>
          <a:prstGeom prst="rect">
            <a:avLst/>
          </a:prstGeom>
          <a:noFill/>
        </p:spPr>
        <p:txBody>
          <a:bodyPr wrap="square" rtlCol="0">
            <a:spAutoFit/>
          </a:bodyPr>
          <a:lstStyle/>
          <a:p>
            <a:r>
              <a:rPr lang="en-US" sz="2800" dirty="0" smtClean="0"/>
              <a:t>For example : let us assume that we wish to get some work done from a person. </a:t>
            </a:r>
          </a:p>
          <a:p>
            <a:pPr>
              <a:buNone/>
            </a:pPr>
            <a:r>
              <a:rPr lang="en-US" sz="2800" dirty="0" smtClean="0"/>
              <a:t>we, hence pass a set of instructions using a communication language like English or French</a:t>
            </a:r>
          </a:p>
          <a:p>
            <a:pPr>
              <a:buNone/>
            </a:pPr>
            <a:r>
              <a:rPr lang="en-US" sz="2800" dirty="0" smtClean="0"/>
              <a:t>Likewise , to get certain work done using a computer machine we need to communicate with it.</a:t>
            </a:r>
          </a:p>
          <a:p>
            <a:pPr>
              <a:buNone/>
            </a:pPr>
            <a:r>
              <a:rPr lang="en-US" sz="2800" dirty="0" smtClean="0"/>
              <a:t>But the computer understands only binary (0 and 1 ). </a:t>
            </a:r>
          </a:p>
          <a:p>
            <a:r>
              <a:rPr lang="en-US" sz="2800" dirty="0" smtClean="0"/>
              <a:t>Further ,  By using High level programming  languages , we write code which is then </a:t>
            </a:r>
          </a:p>
          <a:p>
            <a:r>
              <a:rPr lang="en-US" sz="2800" dirty="0" smtClean="0"/>
              <a:t>converted into binary  for the machine to understand and provide us with output.</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84188" y="444500"/>
            <a:ext cx="8174037" cy="597376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838200" y="381000"/>
            <a:ext cx="7421563" cy="6172200"/>
          </a:xfrm>
          <a:prstGeom prst="rect">
            <a:avLst/>
          </a:prstGeom>
          <a:noFill/>
          <a:ln w="9525">
            <a:noFill/>
            <a:miter lim="800000"/>
            <a:headEnd/>
            <a:tailEnd/>
          </a:ln>
          <a:effectLst/>
        </p:spPr>
      </p:pic>
      <p:sp>
        <p:nvSpPr>
          <p:cNvPr id="4" name="TextBox 3"/>
          <p:cNvSpPr txBox="1"/>
          <p:nvPr/>
        </p:nvSpPr>
        <p:spPr>
          <a:xfrm>
            <a:off x="6477000" y="2971800"/>
            <a:ext cx="1576123" cy="461665"/>
          </a:xfrm>
          <a:prstGeom prst="rect">
            <a:avLst/>
          </a:prstGeom>
          <a:noFill/>
        </p:spPr>
        <p:txBody>
          <a:bodyPr wrap="square" rtlCol="0">
            <a:spAutoFit/>
          </a:bodyPr>
          <a:lstStyle/>
          <a:p>
            <a:r>
              <a:rPr lang="en-US" sz="2400" dirty="0" smtClean="0"/>
              <a:t>(PYTHON)</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503238" y="1143000"/>
            <a:ext cx="8135937" cy="5383212"/>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533400"/>
            <a:ext cx="7696200" cy="5878532"/>
          </a:xfrm>
          <a:prstGeom prst="rect">
            <a:avLst/>
          </a:prstGeom>
          <a:noFill/>
        </p:spPr>
        <p:txBody>
          <a:bodyPr wrap="square" rtlCol="0">
            <a:spAutoFit/>
          </a:bodyPr>
          <a:lstStyle/>
          <a:p>
            <a:pPr algn="ctr"/>
            <a:r>
              <a:rPr lang="en-US" sz="2800" b="1" dirty="0">
                <a:solidFill>
                  <a:srgbClr val="FF0000"/>
                </a:solidFill>
              </a:rPr>
              <a:t>What is object-oriented programming?</a:t>
            </a:r>
          </a:p>
          <a:p>
            <a:r>
              <a:rPr lang="en-US" sz="2200" dirty="0"/>
              <a:t>Object-oriented programming (OOP) is a computer programming model that organizes software design around data, or objects, rather than functions and logic. An object can be defined as a data field that has unique attributes and behavior.</a:t>
            </a:r>
          </a:p>
          <a:p>
            <a:r>
              <a:rPr lang="en-US" sz="2200" dirty="0"/>
              <a:t>OOP focuses on the objects that developers want to manipulate rather than the logic required to manipulate them. This approach to programming is well-suited for programs that are large, complex and actively updated or maintained. This includes programs for manufacturing and design, as well as mobile applications; for example, OOP can be used for manufacturing system simulation software.</a:t>
            </a:r>
          </a:p>
          <a:p>
            <a:r>
              <a:rPr lang="en-US" sz="2200" dirty="0"/>
              <a:t>The organization of an object-oriented program also makes the method beneficial to collaborative development, where projects are divided into groups. Additional benefits of OOP include code reusability, scalability and efficiency</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0"/>
            <a:ext cx="8229600" cy="7017306"/>
          </a:xfrm>
          <a:prstGeom prst="rect">
            <a:avLst/>
          </a:prstGeom>
          <a:noFill/>
        </p:spPr>
        <p:txBody>
          <a:bodyPr wrap="square" rtlCol="0">
            <a:spAutoFit/>
          </a:bodyPr>
          <a:lstStyle/>
          <a:p>
            <a:r>
              <a:rPr lang="en-US" sz="2400" b="1" dirty="0"/>
              <a:t>What is the structure of object-oriented programming?</a:t>
            </a:r>
          </a:p>
          <a:p>
            <a:r>
              <a:rPr lang="en-US" sz="2400" dirty="0"/>
              <a:t>The structure, or building blocks, of object-oriented programming include the following:</a:t>
            </a:r>
          </a:p>
          <a:p>
            <a:r>
              <a:rPr lang="en-US" sz="2400" b="1" dirty="0"/>
              <a:t>Classes</a:t>
            </a:r>
            <a:r>
              <a:rPr lang="en-US" sz="2400" dirty="0"/>
              <a:t> are user-defined data types that act as the blueprint for individual objects, attributes and methods.</a:t>
            </a:r>
          </a:p>
          <a:p>
            <a:r>
              <a:rPr lang="en-US" sz="2400" b="1" dirty="0"/>
              <a:t>Objects</a:t>
            </a:r>
            <a:r>
              <a:rPr lang="en-US" sz="2400" dirty="0"/>
              <a:t> are instances of a class created with specifically defined data. Objects can correspond to real-world objects or an abstract entity. When class is defined initially, the description is the only object that is defined.</a:t>
            </a:r>
          </a:p>
          <a:p>
            <a:r>
              <a:rPr lang="en-US" sz="2400" b="1" dirty="0"/>
              <a:t>Methods</a:t>
            </a:r>
            <a:r>
              <a:rPr lang="en-US" sz="2400" dirty="0"/>
              <a:t> are functions that are defined inside a class that describe the behaviors of an object. Each method contained in class definitions starts with a reference to an instance object. Additionally, the subroutines contained in an object are called instance methods. Programmers use methods for reusability or keeping functionality encapsulated inside one object at a time.</a:t>
            </a:r>
          </a:p>
          <a:p>
            <a:r>
              <a:rPr lang="en-US" sz="2400" b="1" dirty="0"/>
              <a:t>Attributes</a:t>
            </a:r>
            <a:r>
              <a:rPr lang="en-US" sz="2400" dirty="0"/>
              <a:t> are defined in the class template and represent the state of an object. Objects will have data stored in the attributes field. Class attributes belong to the class itself.</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0"/>
            <a:ext cx="8077200" cy="6740307"/>
          </a:xfrm>
          <a:prstGeom prst="rect">
            <a:avLst/>
          </a:prstGeom>
          <a:noFill/>
        </p:spPr>
        <p:txBody>
          <a:bodyPr wrap="square" rtlCol="0">
            <a:spAutoFit/>
          </a:bodyPr>
          <a:lstStyle/>
          <a:p>
            <a:r>
              <a:rPr lang="en-US" b="1" dirty="0"/>
              <a:t>What are the main principles of OOP</a:t>
            </a:r>
          </a:p>
          <a:p>
            <a:r>
              <a:rPr lang="en-US" dirty="0"/>
              <a:t>Object-oriented programming is based on the following principles:</a:t>
            </a:r>
          </a:p>
          <a:p>
            <a:pPr>
              <a:buFont typeface="Wingdings" pitchFamily="2" charset="2"/>
              <a:buChar char="Ø"/>
            </a:pPr>
            <a:r>
              <a:rPr lang="en-US" b="1" dirty="0" smtClean="0"/>
              <a:t> Encapsulation</a:t>
            </a:r>
            <a:r>
              <a:rPr lang="en-US" b="1" dirty="0"/>
              <a:t>. </a:t>
            </a:r>
            <a:r>
              <a:rPr lang="en-US" dirty="0"/>
              <a:t>This principle states that all important information is contained inside an object and only select information is exposed. The implementation and state of each object are privately held inside a defined class. Other objects do not have access to this class or the authority to make changes. They are only able to call a list of public functions or methods. This characteristic of data hiding provides greater program security and avoids unintended </a:t>
            </a:r>
            <a:r>
              <a:rPr lang="en-US" u="sng" dirty="0" smtClean="0"/>
              <a:t>data corruption.</a:t>
            </a:r>
            <a:endParaRPr lang="en-US" dirty="0"/>
          </a:p>
          <a:p>
            <a:pPr>
              <a:buFont typeface="Wingdings" pitchFamily="2" charset="2"/>
              <a:buChar char="Ø"/>
            </a:pPr>
            <a:r>
              <a:rPr lang="en-US" b="1" dirty="0" smtClean="0"/>
              <a:t> Abstraction</a:t>
            </a:r>
            <a:r>
              <a:rPr lang="en-US" b="1" dirty="0"/>
              <a:t>.</a:t>
            </a:r>
            <a:r>
              <a:rPr lang="en-US" dirty="0"/>
              <a:t> Objects only reveal internal mechanisms that are relevant for the use of other objects, hiding any unnecessary implementation code. The derived class can have its functionality extended. This concept can help developers more easily make additional changes or additions over time.</a:t>
            </a:r>
          </a:p>
          <a:p>
            <a:pPr>
              <a:buFont typeface="Wingdings" pitchFamily="2" charset="2"/>
              <a:buChar char="Ø"/>
            </a:pPr>
            <a:r>
              <a:rPr lang="en-US" b="1" u="sng" dirty="0" smtClean="0"/>
              <a:t> Inheritance : </a:t>
            </a:r>
            <a:r>
              <a:rPr lang="en-US" b="1" dirty="0"/>
              <a:t> </a:t>
            </a:r>
            <a:r>
              <a:rPr lang="en-US" dirty="0"/>
              <a:t>Classes can reuse code from other classes. Relationships and subclasses between objects can be assigned, enabling developers to reuse common logic while still maintaining a unique hierarchy. This property of OOP forces a more thorough data analysis, reduces development time and ensures a higher level of accuracy.</a:t>
            </a:r>
          </a:p>
          <a:p>
            <a:pPr>
              <a:buFont typeface="Wingdings" pitchFamily="2" charset="2"/>
              <a:buChar char="Ø"/>
            </a:pPr>
            <a:r>
              <a:rPr lang="en-US" b="1" u="sng" dirty="0" smtClean="0"/>
              <a:t> Polymorphism :</a:t>
            </a:r>
            <a:r>
              <a:rPr lang="en-US" b="1" dirty="0" smtClean="0"/>
              <a:t>.</a:t>
            </a:r>
            <a:r>
              <a:rPr lang="en-US" b="1" dirty="0"/>
              <a:t> </a:t>
            </a:r>
            <a:r>
              <a:rPr lang="en-US" dirty="0"/>
              <a:t>Objects are designed to share behaviors and they can take on more than one form. The program will determine which meaning or usage is necessary for each execution of that object from a parent class, reducing the need to duplicate code. A child class is then created, which extends the functionality of the parent class. Polymorphism allows different types of objects to pass through the same interface.</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533</Words>
  <Application>Microsoft Office PowerPoint</Application>
  <PresentationFormat>On-screen Show (4:3)</PresentationFormat>
  <Paragraphs>43</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 WHAT IS A PROGRAMMING LANGUAGE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WHAT IS A PROGRAMMING LANGUAGE ?</dc:title>
  <dc:creator>hp</dc:creator>
  <cp:lastModifiedBy>hp</cp:lastModifiedBy>
  <cp:revision>10</cp:revision>
  <dcterms:created xsi:type="dcterms:W3CDTF">2021-11-11T00:47:10Z</dcterms:created>
  <dcterms:modified xsi:type="dcterms:W3CDTF">2022-02-20T05:34:46Z</dcterms:modified>
</cp:coreProperties>
</file>